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2DE"/>
    <a:srgbClr val="5A4CE4"/>
    <a:srgbClr val="524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4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Undergraduate Student</a:t>
            </a:r>
            <a:r>
              <a:rPr lang="en-US" sz="3000" b="1" baseline="0" dirty="0" smtClean="0"/>
              <a:t> Enrollment, Ethnicity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0-48A9-9C6F-E3908C1994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Native American or Alaskan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D0-48A9-9C6F-E3908C1994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0.33800000000000002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D0-48A9-9C6F-E3908C1994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0.41499999999999998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D0-48A9-9C6F-E3908C1994A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Hawaiian or Pacific Islander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D0-48A9-9C6F-E3908C1994A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Sheet1!$G$2</c:f>
              <c:numCache>
                <c:formatCode>0.0%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D0-48A9-9C6F-E3908C1994A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Two or More Races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Sheet1!$H$2</c:f>
              <c:numCache>
                <c:formatCode>0.0%</c:formatCode>
                <c:ptCount val="1"/>
                <c:pt idx="0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D0-48A9-9C6F-E3908C1994A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Sheet1!$I$2</c:f>
              <c:numCache>
                <c:formatCode>0.0%</c:formatCode>
                <c:ptCount val="1"/>
                <c:pt idx="0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D0-48A9-9C6F-E3908C1994A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International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Sheet1!$J$2</c:f>
              <c:numCache>
                <c:formatCode>0.0%</c:formatCode>
                <c:ptCount val="1"/>
                <c:pt idx="0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D0-48A9-9C6F-E3908C1994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8032143"/>
        <c:axId val="898034223"/>
      </c:barChart>
      <c:catAx>
        <c:axId val="8980321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034223"/>
        <c:crosses val="autoZero"/>
        <c:auto val="1"/>
        <c:lblAlgn val="ctr"/>
        <c:lblOffset val="100"/>
        <c:noMultiLvlLbl val="0"/>
      </c:catAx>
      <c:valAx>
        <c:axId val="8980342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8980321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9.2521981627296593E-2"/>
          <c:y val="0.71702379415687789"/>
          <c:w val="0.84828937007874017"/>
          <c:h val="0.27204724409448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Undergraduate Student</a:t>
            </a:r>
            <a:r>
              <a:rPr lang="en-US" sz="3000" b="1" baseline="0" dirty="0" smtClean="0"/>
              <a:t> Enrollment, Gender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Populatin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C4D-4EA2-9559-B51A3AEECD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D-4EA2-9559-B51A3AEECD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0.54600000000000004</c:v>
                </c:pt>
                <c:pt idx="1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8-4467-8434-E49AF6DC9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Graduate Student</a:t>
            </a:r>
            <a:r>
              <a:rPr lang="en-US" sz="3000" b="1" baseline="0" dirty="0" smtClean="0"/>
              <a:t> Enrollment, Ethnicity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8-4467-8434-E49AF6DC9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Native American or Alaskan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4D-4EA2-9559-B51A3AEECD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4D-4EA2-9559-B51A3AEECD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4D-4EA2-9559-B51A3AEECD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Hawaiian or Pacific Islander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C4D-4EA2-9559-B51A3AEECDE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Sheet1!$G$2</c:f>
              <c:numCache>
                <c:formatCode>0.0%</c:formatCode>
                <c:ptCount val="1"/>
                <c:pt idx="0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4D-4EA2-9559-B51A3AEECDE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Two or More Races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Sheet1!$H$2</c:f>
              <c:numCache>
                <c:formatCode>0.0%</c:formatCode>
                <c:ptCount val="1"/>
                <c:pt idx="0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C4D-4EA2-9559-B51A3AEECDE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Sheet1!$I$2</c:f>
              <c:numCache>
                <c:formatCode>0.0%</c:formatCode>
                <c:ptCount val="1"/>
                <c:pt idx="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C4D-4EA2-9559-B51A3AEECDE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International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of Population</c:v>
                </c:pt>
              </c:strCache>
            </c:strRef>
          </c:cat>
          <c:val>
            <c:numRef>
              <c:f>Sheet1!$J$2</c:f>
              <c:numCache>
                <c:formatCode>0.0%</c:formatCode>
                <c:ptCount val="1"/>
                <c:pt idx="0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C4D-4EA2-9559-B51A3AEECD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8032143"/>
        <c:axId val="898034223"/>
      </c:barChart>
      <c:catAx>
        <c:axId val="8980321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034223"/>
        <c:auto val="1"/>
        <c:lblAlgn val="ctr"/>
        <c:lblOffset val="100"/>
        <c:noMultiLvlLbl val="0"/>
      </c:catAx>
      <c:valAx>
        <c:axId val="8980342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898032143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Graduate Student</a:t>
            </a:r>
            <a:r>
              <a:rPr lang="en-US" sz="3000" b="1" baseline="0" dirty="0" smtClean="0"/>
              <a:t> Enrollment, Gender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Populatin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C4D-4EA2-9559-B51A3AEECD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D-4EA2-9559-B51A3AEECD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0.441</c:v>
                </c:pt>
                <c:pt idx="1">
                  <c:v>0.55900000000000005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8-4467-8434-E49AF6DC9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2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1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9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9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DBAB-7FF2-4020-B4DD-947899B44E13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42B60-713D-4F4D-9C42-AE819D65D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24384007"/>
              </p:ext>
            </p:extLst>
          </p:nvPr>
        </p:nvGraphicFramePr>
        <p:xfrm>
          <a:off x="0" y="0"/>
          <a:ext cx="12192000" cy="697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98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93391327"/>
              </p:ext>
            </p:extLst>
          </p:nvPr>
        </p:nvGraphicFramePr>
        <p:xfrm>
          <a:off x="0" y="0"/>
          <a:ext cx="12192000" cy="697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23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44556061"/>
              </p:ext>
            </p:extLst>
          </p:nvPr>
        </p:nvGraphicFramePr>
        <p:xfrm>
          <a:off x="0" y="0"/>
          <a:ext cx="12192000" cy="697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48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84627098"/>
              </p:ext>
            </p:extLst>
          </p:nvPr>
        </p:nvGraphicFramePr>
        <p:xfrm>
          <a:off x="0" y="0"/>
          <a:ext cx="12192000" cy="697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3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20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Finn</dc:creator>
  <cp:lastModifiedBy>Anna Finn</cp:lastModifiedBy>
  <cp:revision>7</cp:revision>
  <dcterms:created xsi:type="dcterms:W3CDTF">2019-01-08T18:24:23Z</dcterms:created>
  <dcterms:modified xsi:type="dcterms:W3CDTF">2019-01-09T23:06:50Z</dcterms:modified>
</cp:coreProperties>
</file>