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3" r:id="rId3"/>
    <p:sldId id="262" r:id="rId4"/>
    <p:sldId id="26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22DE"/>
    <a:srgbClr val="5A4CE4"/>
    <a:srgbClr val="5241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2" autoAdjust="0"/>
    <p:restoredTop sz="94660"/>
  </p:normalViewPr>
  <p:slideViewPr>
    <p:cSldViewPr snapToGrid="0">
      <p:cViewPr varScale="1">
        <p:scale>
          <a:sx n="50" d="100"/>
          <a:sy n="50" d="100"/>
        </p:scale>
        <p:origin x="44" y="3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000" b="1" dirty="0" smtClean="0"/>
              <a:t>Undergraduate Student</a:t>
            </a:r>
            <a:r>
              <a:rPr lang="en-US" sz="3000" b="1" baseline="0" dirty="0" smtClean="0"/>
              <a:t> Enrollment, Ethnicity</a:t>
            </a:r>
            <a:endParaRPr lang="en-US" sz="3000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Black or African American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Percent of Population</c:v>
                </c:pt>
              </c:strCache>
            </c:strRef>
          </c:cat>
          <c:val>
            <c:numRef>
              <c:f>Sheet1!$B$2</c:f>
              <c:numCache>
                <c:formatCode>0.0%</c:formatCode>
                <c:ptCount val="1"/>
                <c:pt idx="0">
                  <c:v>3.3000000000000002E-2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D0-48A9-9C6F-E3908C1994A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Native American or Alaskan</c:v>
                </c:pt>
              </c:strCache>
            </c:strRef>
          </c:tx>
          <c:spPr>
            <a:solidFill>
              <a:schemeClr val="accent2"/>
            </a:solidFill>
            <a:ln w="19050">
              <a:solidFill>
                <a:schemeClr val="l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Percent of Population</c:v>
                </c:pt>
              </c:strCache>
            </c:strRef>
          </c:cat>
          <c:val>
            <c:numRef>
              <c:f>Sheet1!$C$2</c:f>
              <c:numCache>
                <c:formatCode>0.0%</c:formatCode>
                <c:ptCount val="1"/>
                <c:pt idx="0">
                  <c:v>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5D0-48A9-9C6F-E3908C1994A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Asian</c:v>
                </c:pt>
              </c:strCache>
            </c:strRef>
          </c:tx>
          <c:spPr>
            <a:solidFill>
              <a:schemeClr val="accent3"/>
            </a:solidFill>
            <a:ln w="19050">
              <a:solidFill>
                <a:schemeClr val="l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Percent of Population</c:v>
                </c:pt>
              </c:strCache>
            </c:strRef>
          </c:cat>
          <c:val>
            <c:numRef>
              <c:f>Sheet1!$D$2</c:f>
              <c:numCache>
                <c:formatCode>0.0%</c:formatCode>
                <c:ptCount val="1"/>
                <c:pt idx="0">
                  <c:v>0.33800000000000002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5D0-48A9-9C6F-E3908C1994A5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Hispanic or Latino</c:v>
                </c:pt>
              </c:strCache>
            </c:strRef>
          </c:tx>
          <c:spPr>
            <a:solidFill>
              <a:schemeClr val="accent4"/>
            </a:solidFill>
            <a:ln w="19050">
              <a:solidFill>
                <a:schemeClr val="l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Percent of Population</c:v>
                </c:pt>
              </c:strCache>
            </c:strRef>
          </c:cat>
          <c:val>
            <c:numRef>
              <c:f>Sheet1!$E$2</c:f>
              <c:numCache>
                <c:formatCode>0.0%</c:formatCode>
                <c:ptCount val="1"/>
                <c:pt idx="0">
                  <c:v>0.41499999999999998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5D0-48A9-9C6F-E3908C1994A5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Native Hawaiian or Pacific Islander</c:v>
                </c:pt>
              </c:strCache>
            </c:strRef>
          </c:tx>
          <c:spPr>
            <a:solidFill>
              <a:schemeClr val="accent5"/>
            </a:solidFill>
            <a:ln w="19050">
              <a:solidFill>
                <a:schemeClr val="l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Percent of Population</c:v>
                </c:pt>
              </c:strCache>
            </c:strRef>
          </c:cat>
          <c:val>
            <c:numRef>
              <c:f>Sheet1!$F$2</c:f>
              <c:numCache>
                <c:formatCode>0.0%</c:formatCode>
                <c:ptCount val="1"/>
                <c:pt idx="0">
                  <c:v>2E-3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5D0-48A9-9C6F-E3908C1994A5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White</c:v>
                </c:pt>
              </c:strCache>
            </c:strRef>
          </c:tx>
          <c:spPr>
            <a:solidFill>
              <a:schemeClr val="accent6"/>
            </a:solidFill>
            <a:ln w="19050">
              <a:solidFill>
                <a:schemeClr val="l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Percent of Population</c:v>
                </c:pt>
              </c:strCache>
            </c:strRef>
          </c:cat>
          <c:val>
            <c:numRef>
              <c:f>Sheet1!$G$2</c:f>
              <c:numCache>
                <c:formatCode>0.0%</c:formatCode>
                <c:ptCount val="1"/>
                <c:pt idx="0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5D0-48A9-9C6F-E3908C1994A5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Two or More Races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 w="19050">
              <a:solidFill>
                <a:schemeClr val="l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Percent of Population</c:v>
                </c:pt>
              </c:strCache>
            </c:strRef>
          </c:cat>
          <c:val>
            <c:numRef>
              <c:f>Sheet1!$H$2</c:f>
              <c:numCache>
                <c:formatCode>0.0%</c:formatCode>
                <c:ptCount val="1"/>
                <c:pt idx="0">
                  <c:v>5.6000000000000001E-2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5D0-48A9-9C6F-E3908C1994A5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Unknown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 w="19050">
              <a:solidFill>
                <a:schemeClr val="l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Percent of Population</c:v>
                </c:pt>
              </c:strCache>
            </c:strRef>
          </c:cat>
          <c:val>
            <c:numRef>
              <c:f>Sheet1!$I$2</c:f>
              <c:numCache>
                <c:formatCode>0.0%</c:formatCode>
                <c:ptCount val="1"/>
                <c:pt idx="0">
                  <c:v>1.0999999999999999E-2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5D0-48A9-9C6F-E3908C1994A5}"/>
            </c:ext>
          </c:extLst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International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 w="19050">
              <a:solidFill>
                <a:schemeClr val="l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Percent of Population</c:v>
                </c:pt>
              </c:strCache>
            </c:strRef>
          </c:cat>
          <c:val>
            <c:numRef>
              <c:f>Sheet1!$J$2</c:f>
              <c:numCache>
                <c:formatCode>0.0%</c:formatCode>
                <c:ptCount val="1"/>
                <c:pt idx="0">
                  <c:v>3.4000000000000002E-2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5D0-48A9-9C6F-E3908C1994A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898032143"/>
        <c:axId val="898034223"/>
      </c:barChart>
      <c:catAx>
        <c:axId val="89803214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8034223"/>
        <c:crosses val="autoZero"/>
        <c:auto val="1"/>
        <c:lblAlgn val="ctr"/>
        <c:lblOffset val="100"/>
        <c:noMultiLvlLbl val="0"/>
      </c:catAx>
      <c:valAx>
        <c:axId val="898034223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out"/>
        <c:minorTickMark val="none"/>
        <c:tickLblPos val="nextTo"/>
        <c:crossAx val="898032143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9.2521981627296593E-2"/>
          <c:y val="0.71702379415687789"/>
          <c:w val="0.84828937007874017"/>
          <c:h val="0.2720472440944882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000" b="1" dirty="0" smtClean="0"/>
              <a:t>Undergraduate Student</a:t>
            </a:r>
            <a:r>
              <a:rPr lang="en-US" sz="3000" b="1" baseline="0" dirty="0" smtClean="0"/>
              <a:t> Enrollment, Gender</a:t>
            </a:r>
            <a:endParaRPr lang="en-US" sz="3000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Percent of Populatin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9C4D-4EA2-9559-B51A3AEECDE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C4D-4EA2-9559-B51A3AEECDE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Sheet1!$A$2:$A$3</c:f>
              <c:strCache>
                <c:ptCount val="2"/>
                <c:pt idx="0">
                  <c:v>Female</c:v>
                </c:pt>
                <c:pt idx="1">
                  <c:v>Male</c:v>
                </c:pt>
              </c:strCache>
            </c:strRef>
          </c:cat>
          <c:val>
            <c:numRef>
              <c:f>Sheet1!$B$2:$B$3</c:f>
              <c:numCache>
                <c:formatCode>0.0%</c:formatCode>
                <c:ptCount val="2"/>
                <c:pt idx="0">
                  <c:v>0.54600000000000004</c:v>
                </c:pt>
                <c:pt idx="1">
                  <c:v>0.45400000000000001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68-4467-8434-E49AF6DC91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000" b="1" dirty="0" smtClean="0"/>
              <a:t>Graduate Student</a:t>
            </a:r>
            <a:r>
              <a:rPr lang="en-US" sz="3000" b="1" baseline="0" dirty="0" smtClean="0"/>
              <a:t> Enrollment, Ethnicity</a:t>
            </a:r>
            <a:endParaRPr lang="en-US" sz="3000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Black or African American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Percent of Population</c:v>
                </c:pt>
              </c:strCache>
            </c:strRef>
          </c:cat>
          <c:val>
            <c:numRef>
              <c:f>Sheet1!$B$2</c:f>
              <c:numCache>
                <c:formatCode>0.0%</c:formatCode>
                <c:ptCount val="1"/>
                <c:pt idx="0">
                  <c:v>2.3E-2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68-4467-8434-E49AF6DC91B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Native American or Alaskan</c:v>
                </c:pt>
              </c:strCache>
            </c:strRef>
          </c:tx>
          <c:spPr>
            <a:solidFill>
              <a:schemeClr val="accent2"/>
            </a:solidFill>
            <a:ln w="19050">
              <a:solidFill>
                <a:schemeClr val="l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Percent of Population</c:v>
                </c:pt>
              </c:strCache>
            </c:strRef>
          </c:cat>
          <c:val>
            <c:numRef>
              <c:f>Sheet1!$C$2</c:f>
              <c:numCache>
                <c:formatCode>0.0%</c:formatCode>
                <c:ptCount val="1"/>
                <c:pt idx="0">
                  <c:v>2E-3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C4D-4EA2-9559-B51A3AEECDE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Asian</c:v>
                </c:pt>
              </c:strCache>
            </c:strRef>
          </c:tx>
          <c:spPr>
            <a:solidFill>
              <a:schemeClr val="accent3"/>
            </a:solidFill>
            <a:ln w="19050">
              <a:solidFill>
                <a:schemeClr val="l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Percent of Population</c:v>
                </c:pt>
              </c:strCache>
            </c:strRef>
          </c:cat>
          <c:val>
            <c:numRef>
              <c:f>Sheet1!$D$2</c:f>
              <c:numCache>
                <c:formatCode>0.0%</c:formatCode>
                <c:ptCount val="1"/>
                <c:pt idx="0">
                  <c:v>9.9000000000000005E-2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9C4D-4EA2-9559-B51A3AEECDE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Hispanic or Latino</c:v>
                </c:pt>
              </c:strCache>
            </c:strRef>
          </c:tx>
          <c:spPr>
            <a:solidFill>
              <a:schemeClr val="accent4"/>
            </a:solidFill>
            <a:ln w="19050">
              <a:solidFill>
                <a:schemeClr val="l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Percent of Population</c:v>
                </c:pt>
              </c:strCache>
            </c:strRef>
          </c:cat>
          <c:val>
            <c:numRef>
              <c:f>Sheet1!$E$2</c:f>
              <c:numCache>
                <c:formatCode>0.0%</c:formatCode>
                <c:ptCount val="1"/>
                <c:pt idx="0">
                  <c:v>0.158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C4D-4EA2-9559-B51A3AEECDEB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Native Hawaiian or Pacific Islander</c:v>
                </c:pt>
              </c:strCache>
            </c:strRef>
          </c:tx>
          <c:spPr>
            <a:solidFill>
              <a:schemeClr val="accent5"/>
            </a:solidFill>
            <a:ln w="19050">
              <a:solidFill>
                <a:schemeClr val="l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Percent of Population</c:v>
                </c:pt>
              </c:strCache>
            </c:strRef>
          </c:cat>
          <c:val>
            <c:numRef>
              <c:f>Sheet1!$F$2</c:f>
              <c:numCache>
                <c:formatCode>0.0%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9C4D-4EA2-9559-B51A3AEECDEB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White</c:v>
                </c:pt>
              </c:strCache>
            </c:strRef>
          </c:tx>
          <c:spPr>
            <a:solidFill>
              <a:schemeClr val="accent6"/>
            </a:solidFill>
            <a:ln w="19050">
              <a:solidFill>
                <a:schemeClr val="l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Percent of Population</c:v>
                </c:pt>
              </c:strCache>
            </c:strRef>
          </c:cat>
          <c:val>
            <c:numRef>
              <c:f>Sheet1!$G$2</c:f>
              <c:numCache>
                <c:formatCode>0.0%</c:formatCode>
                <c:ptCount val="1"/>
                <c:pt idx="0">
                  <c:v>0.28399999999999997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9C4D-4EA2-9559-B51A3AEECDEB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Two or More Races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 w="19050">
              <a:solidFill>
                <a:schemeClr val="l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Percent of Population</c:v>
                </c:pt>
              </c:strCache>
            </c:strRef>
          </c:cat>
          <c:val>
            <c:numRef>
              <c:f>Sheet1!$H$2</c:f>
              <c:numCache>
                <c:formatCode>0.0%</c:formatCode>
                <c:ptCount val="1"/>
                <c:pt idx="0">
                  <c:v>4.9000000000000002E-2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9C4D-4EA2-9559-B51A3AEECDEB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Unknown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 w="19050">
              <a:solidFill>
                <a:schemeClr val="l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Percent of Population</c:v>
                </c:pt>
              </c:strCache>
            </c:strRef>
          </c:cat>
          <c:val>
            <c:numRef>
              <c:f>Sheet1!$I$2</c:f>
              <c:numCache>
                <c:formatCode>0.0%</c:formatCode>
                <c:ptCount val="1"/>
                <c:pt idx="0">
                  <c:v>5.8999999999999997E-2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9C4D-4EA2-9559-B51A3AEECDEB}"/>
            </c:ext>
          </c:extLst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International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 w="19050">
              <a:solidFill>
                <a:schemeClr val="l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Percent of Population</c:v>
                </c:pt>
              </c:strCache>
            </c:strRef>
          </c:cat>
          <c:val>
            <c:numRef>
              <c:f>Sheet1!$J$2</c:f>
              <c:numCache>
                <c:formatCode>0.0%</c:formatCode>
                <c:ptCount val="1"/>
                <c:pt idx="0">
                  <c:v>0.32400000000000001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9C4D-4EA2-9559-B51A3AEECDE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898032143"/>
        <c:axId val="898034223"/>
      </c:barChart>
      <c:catAx>
        <c:axId val="89803214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8034223"/>
        <c:auto val="1"/>
        <c:lblAlgn val="ctr"/>
        <c:lblOffset val="100"/>
        <c:noMultiLvlLbl val="0"/>
      </c:catAx>
      <c:valAx>
        <c:axId val="898034223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out"/>
        <c:minorTickMark val="none"/>
        <c:tickLblPos val="nextTo"/>
        <c:crossAx val="898032143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000" b="1" dirty="0" smtClean="0"/>
              <a:t>Graduate Student</a:t>
            </a:r>
            <a:r>
              <a:rPr lang="en-US" sz="3000" b="1" baseline="0" dirty="0" smtClean="0"/>
              <a:t> Enrollment, Gender</a:t>
            </a:r>
            <a:endParaRPr lang="en-US" sz="3000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Percent of Populatin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9C4D-4EA2-9559-B51A3AEECDE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C4D-4EA2-9559-B51A3AEECDE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Sheet1!$A$2:$A$3</c:f>
              <c:strCache>
                <c:ptCount val="2"/>
                <c:pt idx="0">
                  <c:v>Female</c:v>
                </c:pt>
                <c:pt idx="1">
                  <c:v>Male</c:v>
                </c:pt>
              </c:strCache>
            </c:strRef>
          </c:cat>
          <c:val>
            <c:numRef>
              <c:f>Sheet1!$B$2:$B$3</c:f>
              <c:numCache>
                <c:formatCode>0.0%</c:formatCode>
                <c:ptCount val="2"/>
                <c:pt idx="0">
                  <c:v>0.441</c:v>
                </c:pt>
                <c:pt idx="1">
                  <c:v>0.55900000000000005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68-4467-8434-E49AF6DC91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DDBAB-7FF2-4020-B4DD-947899B44E13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42B60-713D-4F4D-9C42-AE819D65D3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516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DDBAB-7FF2-4020-B4DD-947899B44E13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42B60-713D-4F4D-9C42-AE819D65D3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455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DDBAB-7FF2-4020-B4DD-947899B44E13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42B60-713D-4F4D-9C42-AE819D65D3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932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DDBAB-7FF2-4020-B4DD-947899B44E13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42B60-713D-4F4D-9C42-AE819D65D3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020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DDBAB-7FF2-4020-B4DD-947899B44E13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42B60-713D-4F4D-9C42-AE819D65D3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047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DDBAB-7FF2-4020-B4DD-947899B44E13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42B60-713D-4F4D-9C42-AE819D65D3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372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DDBAB-7FF2-4020-B4DD-947899B44E13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42B60-713D-4F4D-9C42-AE819D65D3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018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DDBAB-7FF2-4020-B4DD-947899B44E13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42B60-713D-4F4D-9C42-AE819D65D3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786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DDBAB-7FF2-4020-B4DD-947899B44E13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42B60-713D-4F4D-9C42-AE819D65D3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852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DDBAB-7FF2-4020-B4DD-947899B44E13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42B60-713D-4F4D-9C42-AE819D65D3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090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DDBAB-7FF2-4020-B4DD-947899B44E13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42B60-713D-4F4D-9C42-AE819D65D3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198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3DDBAB-7FF2-4020-B4DD-947899B44E13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42B60-713D-4F4D-9C42-AE819D65D3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749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724384007"/>
              </p:ext>
            </p:extLst>
          </p:nvPr>
        </p:nvGraphicFramePr>
        <p:xfrm>
          <a:off x="0" y="0"/>
          <a:ext cx="12192000" cy="6972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11987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693391327"/>
              </p:ext>
            </p:extLst>
          </p:nvPr>
        </p:nvGraphicFramePr>
        <p:xfrm>
          <a:off x="0" y="0"/>
          <a:ext cx="12192000" cy="6972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78236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4044556061"/>
              </p:ext>
            </p:extLst>
          </p:nvPr>
        </p:nvGraphicFramePr>
        <p:xfrm>
          <a:off x="0" y="0"/>
          <a:ext cx="12192000" cy="6972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92483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384627098"/>
              </p:ext>
            </p:extLst>
          </p:nvPr>
        </p:nvGraphicFramePr>
        <p:xfrm>
          <a:off x="0" y="0"/>
          <a:ext cx="12192000" cy="6972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32391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1722</TotalTime>
  <Words>20</Words>
  <Application>Microsoft Office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UC Riverside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 Finn</dc:creator>
  <cp:lastModifiedBy>Anna Finn</cp:lastModifiedBy>
  <cp:revision>7</cp:revision>
  <dcterms:created xsi:type="dcterms:W3CDTF">2019-01-08T18:24:23Z</dcterms:created>
  <dcterms:modified xsi:type="dcterms:W3CDTF">2019-01-09T23:06:50Z</dcterms:modified>
</cp:coreProperties>
</file>